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68"/>
  </p:notesMasterIdLst>
  <p:sldIdLst>
    <p:sldId id="299" r:id="rId2"/>
    <p:sldId id="256" r:id="rId3"/>
    <p:sldId id="258" r:id="rId4"/>
    <p:sldId id="275" r:id="rId5"/>
    <p:sldId id="278" r:id="rId6"/>
    <p:sldId id="277" r:id="rId7"/>
    <p:sldId id="280" r:id="rId8"/>
    <p:sldId id="276" r:id="rId9"/>
    <p:sldId id="293" r:id="rId10"/>
    <p:sldId id="311" r:id="rId11"/>
    <p:sldId id="318" r:id="rId12"/>
    <p:sldId id="312" r:id="rId13"/>
    <p:sldId id="319" r:id="rId14"/>
    <p:sldId id="265" r:id="rId15"/>
    <p:sldId id="296" r:id="rId16"/>
    <p:sldId id="267" r:id="rId17"/>
    <p:sldId id="298" r:id="rId18"/>
    <p:sldId id="269" r:id="rId19"/>
    <p:sldId id="268" r:id="rId20"/>
    <p:sldId id="271" r:id="rId21"/>
    <p:sldId id="272" r:id="rId22"/>
    <p:sldId id="273" r:id="rId23"/>
    <p:sldId id="295" r:id="rId24"/>
    <p:sldId id="328" r:id="rId25"/>
    <p:sldId id="274" r:id="rId26"/>
    <p:sldId id="327" r:id="rId27"/>
    <p:sldId id="324" r:id="rId28"/>
    <p:sldId id="279" r:id="rId29"/>
    <p:sldId id="325" r:id="rId30"/>
    <p:sldId id="287" r:id="rId31"/>
    <p:sldId id="329" r:id="rId32"/>
    <p:sldId id="282" r:id="rId33"/>
    <p:sldId id="284" r:id="rId34"/>
    <p:sldId id="286" r:id="rId35"/>
    <p:sldId id="330" r:id="rId36"/>
    <p:sldId id="331" r:id="rId37"/>
    <p:sldId id="332" r:id="rId38"/>
    <p:sldId id="333" r:id="rId39"/>
    <p:sldId id="343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62" r:id="rId48"/>
    <p:sldId id="341" r:id="rId49"/>
    <p:sldId id="344" r:id="rId50"/>
    <p:sldId id="345" r:id="rId51"/>
    <p:sldId id="346" r:id="rId52"/>
    <p:sldId id="347" r:id="rId53"/>
    <p:sldId id="348" r:id="rId54"/>
    <p:sldId id="363" r:id="rId55"/>
    <p:sldId id="349" r:id="rId56"/>
    <p:sldId id="350" r:id="rId57"/>
    <p:sldId id="364" r:id="rId58"/>
    <p:sldId id="351" r:id="rId59"/>
    <p:sldId id="352" r:id="rId60"/>
    <p:sldId id="365" r:id="rId61"/>
    <p:sldId id="353" r:id="rId62"/>
    <p:sldId id="354" r:id="rId63"/>
    <p:sldId id="355" r:id="rId64"/>
    <p:sldId id="356" r:id="rId65"/>
    <p:sldId id="360" r:id="rId66"/>
    <p:sldId id="361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25E42-CD35-415B-BF2B-51AF127AD39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2557E-8BFE-49AD-A9A1-CE7656F56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6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cytokines are secreted by cells (especially white blood cells) in response to viral infection.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557E-8BFE-49AD-A9A1-CE7656F5665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3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natriuretic peptide (NP):</a:t>
            </a:r>
            <a:r>
              <a:rPr 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regulate salt and water balance and dilate blood vessels,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557E-8BFE-49AD-A9A1-CE7656F5665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9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987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61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00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69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68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6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39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6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7692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0092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57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0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direct.com/topics/medicine-and-dentistry/nitric-oxide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jcs.biologists.org/content/117/8/1281" TargetMode="External"/><Relationship Id="rId2" Type="http://schemas.openxmlformats.org/officeDocument/2006/relationships/hyperlink" Target="https://www.ncbi.nlm.nih.gov/books/NBK21720/figure/A5809/?report=objectonl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1" b="26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762" y="1"/>
            <a:ext cx="450899" cy="8768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858" y="450937"/>
            <a:ext cx="10333972" cy="6187858"/>
          </a:xfrm>
        </p:spPr>
        <p:txBody>
          <a:bodyPr>
            <a:normAutofit lnSpcReduction="10000"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haracteristics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of signal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transduction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Signal transduction has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important features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bility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amplify small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 cell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excessive stimulation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Signal amplification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haracteristic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G protein–linked and enzyme-linked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a single agonist–receptor complex can interact with many G proteins, thereby multiplying the original signal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many fold.                                                 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73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711" y="0"/>
            <a:ext cx="8911687" cy="8768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87" y="513568"/>
            <a:ext cx="10108504" cy="6175331"/>
          </a:xfrm>
        </p:spPr>
        <p:txBody>
          <a:bodyPr>
            <a:normAutofit/>
          </a:bodyPr>
          <a:lstStyle/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proteins persist for a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duration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than original agonist–receptor complex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prolongation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amplification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mediated by the interaction between G proteins and respective intracellular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amplification, only a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need to be occupied to elicit a maximal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688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785" y="123069"/>
            <a:ext cx="3482199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281" y="438411"/>
            <a:ext cx="10271305" cy="6087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Desensitization and down-regulation of </a:t>
            </a:r>
            <a:r>
              <a:rPr lang="en-US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Repeated administration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an agonist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or antagonist,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 responsiveness.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prevent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damage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cell (e.g. High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concentrations of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Ca,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initiating cell death), several mechanisms have evolved to protect a cell from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excessive stimulation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receptor is exposed to repeated administration of an agonist,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 becomes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desensitized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resulting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diminished effect.</a:t>
            </a:r>
          </a:p>
        </p:txBody>
      </p:sp>
    </p:spTree>
    <p:extLst>
      <p:ext uri="{BB962C8B-B14F-4D97-AF65-F5344CB8AC3E}">
        <p14:creationId xmlns:p14="http://schemas.microsoft.com/office/powerpoint/2010/main" val="79263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48121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412" y="557095"/>
            <a:ext cx="10335642" cy="5806127"/>
          </a:xfrm>
        </p:spPr>
        <p:txBody>
          <a:bodyPr>
            <a:noAutofit/>
          </a:bodyPr>
          <a:lstStyle/>
          <a:p>
            <a:pPr lvl="0">
              <a:buClr>
                <a:srgbClr val="353535"/>
              </a:buClr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phenomenon, called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tachyphylaxis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 due to either phosphorylation or a similar chemical event.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be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down-regulated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cell, unavailable for further agonist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require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finite time following stimulation before they can be activated again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unresponsive receptors are said to be “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refractory”</a:t>
            </a:r>
            <a:endParaRPr 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81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85908"/>
            <a:ext cx="8911687" cy="7734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447" y="363256"/>
            <a:ext cx="9845457" cy="63506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types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1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ligand-gated ion channels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(also known as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ionotropic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 receptors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on which fast neurotransmitters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2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 protein-coupled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(also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known as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metabotropic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q"/>
            </a:pPr>
            <a:r>
              <a:rPr lang="en-US" sz="32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en-US" sz="32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kinase-linked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related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 (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heterogeneous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group)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q"/>
            </a:pPr>
            <a:r>
              <a:rPr lang="en-US" sz="32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4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nuclear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(regulate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transcription)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48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69"/>
          <a:stretch/>
        </p:blipFill>
        <p:spPr>
          <a:xfrm>
            <a:off x="-1" y="0"/>
            <a:ext cx="12363189" cy="6858000"/>
          </a:xfrm>
        </p:spPr>
      </p:pic>
    </p:spTree>
    <p:extLst>
      <p:ext uri="{BB962C8B-B14F-4D97-AF65-F5344CB8AC3E}">
        <p14:creationId xmlns:p14="http://schemas.microsoft.com/office/powerpoint/2010/main" val="9113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711" y="336012"/>
            <a:ext cx="8911687" cy="64822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85" y="688932"/>
            <a:ext cx="10847540" cy="58621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LIGAND-GATED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nicotinic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acetylcholine, GABA type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glutamate (NMDA) and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STRUCTURE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Nicotinic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a pentameric assembly of different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subunits termed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α, β, γ and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ach subunit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contains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membrane-spanning α-helices, inserted into the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05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6964470" y="1904999"/>
            <a:ext cx="889349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11" t="236" r="6483" b="1004"/>
          <a:stretch/>
        </p:blipFill>
        <p:spPr>
          <a:xfrm>
            <a:off x="-413360" y="25052"/>
            <a:ext cx="1246339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770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98434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290" y="776613"/>
            <a:ext cx="10398609" cy="5711869"/>
          </a:xfrm>
        </p:spPr>
        <p:txBody>
          <a:bodyPr>
            <a:normAutofit/>
          </a:bodyPr>
          <a:lstStyle/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Pentameric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(α2, β, γ, δ) possesses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binding sites, each lying at the interface between one of the two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 subunits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its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neighbor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bind acetylcholine molecules in order for the receptor to be 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 spans the membrane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times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so the channel comprises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 spanning helices surrounding a central pore.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094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0"/>
            <a:ext cx="8911687" cy="263047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405" y="263046"/>
            <a:ext cx="10828207" cy="63632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GATING MECHANISM 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fastest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synaptic events in the nervous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lvl="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neurotransmitter acts on the postsynaptic membrane of a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cell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increases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its permeability to particular ions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acetylcholine</a:t>
            </a:r>
            <a:r>
              <a:rPr lang="en-US" sz="3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NM junction or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glutamate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CNS cause an increase in Na+ and K+ permeability and in some cases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Ca2+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permeability.</a:t>
            </a:r>
          </a:p>
          <a:p>
            <a:pPr lvl="0"/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reaches a peak in a fraction of a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millisecond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decays within a few milliseconds.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8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47963" y="336550"/>
            <a:ext cx="9444037" cy="1905000"/>
          </a:xfrm>
          <a:noFill/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receptor interaction and Types of receptors</a:t>
            </a:r>
            <a:endParaRPr 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4995081" y="5309396"/>
            <a:ext cx="8011236" cy="1763310"/>
          </a:xfrm>
          <a:noFill/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TO: 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QAISER JABEEN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BY: 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SAIRA SHAUKAT</a:t>
            </a:r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MOBEEN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FATIMA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" t="10947" r="2724" b="7306"/>
          <a:stretch/>
        </p:blipFill>
        <p:spPr>
          <a:xfrm>
            <a:off x="5832641" y="2091005"/>
            <a:ext cx="4271375" cy="2945019"/>
          </a:xfrm>
          <a:prstGeom prst="ellipse">
            <a:avLst/>
          </a:prstGeom>
          <a:ln w="63500" cap="rnd">
            <a:solidFill>
              <a:schemeClr val="bg2">
                <a:lumMod val="9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501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73590"/>
            <a:ext cx="8911687" cy="89874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3228" y="373590"/>
            <a:ext cx="5085568" cy="6484410"/>
          </a:xfrm>
        </p:spPr>
        <p:txBody>
          <a:bodyPr>
            <a:normAutofit/>
          </a:bodyPr>
          <a:lstStyle/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 of response shows that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receptor and ion channel is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intermediate biochemical steps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involved in the transduction process.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795" y="1"/>
            <a:ext cx="55532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35804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770" y="235804"/>
            <a:ext cx="9920613" cy="6576476"/>
          </a:xfrm>
        </p:spPr>
        <p:txBody>
          <a:bodyPr>
            <a:noAutofit/>
          </a:bodyPr>
          <a:lstStyle/>
          <a:p>
            <a:pPr marL="0" lvl="0" indent="0">
              <a:buClr>
                <a:srgbClr val="353535"/>
              </a:buClr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PROTEIN-COUPLED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alled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metabotropic, serpentine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seven trans membrane-domain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(7-TDM)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receptors, because they span the membrane 7 times.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family of receptors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molecules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membrane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transduction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353535"/>
              </a:buClr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rgbClr val="353535"/>
              </a:buClr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Muscarinic Ach receptors</a:t>
            </a:r>
          </a:p>
          <a:p>
            <a:pPr lvl="3">
              <a:buClr>
                <a:srgbClr val="353535"/>
              </a:buClr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and beta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rgbClr val="353535"/>
              </a:buClr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Dopamine 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rgbClr val="353535"/>
              </a:buClr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5-HT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lvl="3">
              <a:buClr>
                <a:srgbClr val="353535"/>
              </a:buClr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Opioid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0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613" y="198225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561" y="463463"/>
            <a:ext cx="10872591" cy="62254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GPCRs</a:t>
            </a:r>
            <a:endParaRPr lang="en-US" sz="4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receptor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comprises three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subunits (α, β, γ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possesses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GTPase activity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Complexes are made up of</a:t>
            </a:r>
          </a:p>
          <a:p>
            <a:pPr lvl="2">
              <a:buClr>
                <a:srgbClr val="353535"/>
              </a:buClr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α, 7 β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subunits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Alpha subunits further divided into four families (Gs, Gi, Gq and G12/13) which are responsible for coupling GPCRs to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effectors.</a:t>
            </a:r>
            <a:endParaRPr lang="en-US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subtypes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characteristic 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heptahelical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 and gamma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subunits form a stable dimeric complex and called beta-gamma complex.</a:t>
            </a:r>
            <a:endParaRPr lang="en-US" sz="3200" dirty="0">
              <a:solidFill>
                <a:prstClr val="black"/>
              </a:solidFill>
            </a:endParaRP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2592925" y="676405"/>
            <a:ext cx="45719" cy="125261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58" y="0"/>
            <a:ext cx="12300558" cy="6858000"/>
          </a:xfrm>
        </p:spPr>
      </p:pic>
    </p:spTree>
    <p:extLst>
      <p:ext uri="{BB962C8B-B14F-4D97-AF65-F5344CB8AC3E}">
        <p14:creationId xmlns:p14="http://schemas.microsoft.com/office/powerpoint/2010/main" val="395741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69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23278"/>
            <a:ext cx="8911687" cy="52295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504" y="275573"/>
            <a:ext cx="10822488" cy="6463430"/>
          </a:xfrm>
        </p:spPr>
        <p:txBody>
          <a:bodyPr>
            <a:noAutofit/>
          </a:bodyPr>
          <a:lstStyle/>
          <a:p>
            <a:pPr marL="0" lvl="0" indent="0">
              <a:buClr>
                <a:srgbClr val="353535"/>
              </a:buClr>
              <a:buNone/>
            </a:pPr>
            <a:r>
              <a:rPr 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Functioning of GPCRs</a:t>
            </a:r>
          </a:p>
          <a:p>
            <a:pPr marL="0" lvl="0" indent="0">
              <a:buClr>
                <a:srgbClr val="353535"/>
              </a:buClr>
              <a:buNone/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Involves following steps;</a:t>
            </a:r>
          </a:p>
          <a:p>
            <a:pPr lvl="0">
              <a:buClr>
                <a:srgbClr val="353535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Agonist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binding causes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conformational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in receptor.</a:t>
            </a:r>
          </a:p>
          <a:p>
            <a:pPr lvl="0">
              <a:buClr>
                <a:srgbClr val="353535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is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transmitted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ligand binding pocket to second and third loops of receptors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Finally transmitted to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alpha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subunit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result, alpha subunit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its bound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GDP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GTP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Binding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GTP causes alpha subunit to release both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βγ dimer 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activate second messengers.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some cases,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βγ subunit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activator species.</a:t>
            </a:r>
          </a:p>
          <a:p>
            <a:pPr lvl="0"/>
            <a:endParaRPr lang="en-US" sz="3200" dirty="0">
              <a:solidFill>
                <a:prstClr val="black"/>
              </a:solidFill>
            </a:endParaRPr>
          </a:p>
          <a:p>
            <a:pPr lvl="0">
              <a:buClr>
                <a:srgbClr val="353535"/>
              </a:buCl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05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250520" y="425884"/>
            <a:ext cx="5323561" cy="6187857"/>
          </a:xfrm>
        </p:spPr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48" y="0"/>
            <a:ext cx="6425852" cy="67014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Rectangle 2"/>
          <p:cNvSpPr/>
          <p:nvPr/>
        </p:nvSpPr>
        <p:spPr>
          <a:xfrm>
            <a:off x="250520" y="425884"/>
            <a:ext cx="5323561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Clr>
                <a:srgbClr val="353535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Activation is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terminated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bound GTP molecule is hydrolyzed, which allows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 subunit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recombine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βγ.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GDP bound to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α subunit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hydrolyzed to GDP, the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α subunit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receptor combine to form inactive receptor. </a:t>
            </a:r>
          </a:p>
        </p:txBody>
      </p:sp>
    </p:spTree>
    <p:extLst>
      <p:ext uri="{BB962C8B-B14F-4D97-AF65-F5344CB8AC3E}">
        <p14:creationId xmlns:p14="http://schemas.microsoft.com/office/powerpoint/2010/main" val="22329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774" y="0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175" y="538619"/>
            <a:ext cx="10359025" cy="5711869"/>
          </a:xfrm>
        </p:spPr>
        <p:txBody>
          <a:bodyPr>
            <a:normAutofit/>
          </a:bodyPr>
          <a:lstStyle/>
          <a:p>
            <a:pPr marL="0" lvl="0" indent="0">
              <a:buClr>
                <a:srgbClr val="353535"/>
              </a:buClr>
              <a:buNone/>
            </a:pPr>
            <a: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 Transduction pathways involving GPCRs </a:t>
            </a:r>
          </a:p>
          <a:p>
            <a:pPr marL="742950" lvl="0" indent="-742950">
              <a:buClr>
                <a:srgbClr val="353535"/>
              </a:buClr>
              <a:buFont typeface="+mj-lt"/>
              <a:buAutoNum type="arabicParenR"/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 signal pathway</a:t>
            </a:r>
          </a:p>
          <a:p>
            <a:pPr marL="742950" lvl="0" indent="-742950">
              <a:buClr>
                <a:srgbClr val="353535"/>
              </a:buClr>
              <a:buFont typeface="+mj-lt"/>
              <a:buAutoNum type="arabicParenR"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Phosphatidylinositol 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pathway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>
              <a:buClr>
                <a:srgbClr val="353535"/>
              </a:buClr>
              <a:buNone/>
            </a:pP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Depending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of subunit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GTP-bound form binds to and regulate effectors such as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adenylyl cyclase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(via Gs) or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phospholipase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(via Gq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4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092" y="198225"/>
            <a:ext cx="8911687" cy="13997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411" y="338203"/>
            <a:ext cx="11536471" cy="63131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TARGETS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FOR G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marL="0" indent="0">
              <a:buNone/>
            </a:pPr>
            <a:endParaRPr lang="en-U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9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Adenylyl cyclase 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responsible </a:t>
            </a:r>
            <a:r>
              <a:rPr lang="en-US" sz="3900" dirty="0">
                <a:latin typeface="Arial" panose="020B0604020202020204" pitchFamily="34" charset="0"/>
                <a:cs typeface="Arial" panose="020B0604020202020204" pitchFamily="34" charset="0"/>
              </a:rPr>
              <a:t>for cAMP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9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 C 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responsible for IP3 and DAG formation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lvl="0" indent="-514350">
              <a:buClr>
                <a:srgbClr val="353535"/>
              </a:buClr>
              <a:buFont typeface="+mj-lt"/>
              <a:buAutoNum type="arabicPeriod"/>
            </a:pPr>
            <a:r>
              <a:rPr lang="en-US" sz="39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channels</a:t>
            </a:r>
            <a:r>
              <a:rPr lang="en-US" sz="3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particularly </a:t>
            </a:r>
            <a:r>
              <a:rPr lang="en-US" sz="3900" dirty="0">
                <a:latin typeface="Arial" panose="020B0604020202020204" pitchFamily="34" charset="0"/>
                <a:cs typeface="Arial" panose="020B0604020202020204" pitchFamily="34" charset="0"/>
              </a:rPr>
              <a:t>calcium and potassium </a:t>
            </a:r>
            <a:r>
              <a:rPr lang="en-U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</a:p>
          <a:p>
            <a:pPr marL="514350" lvl="0" indent="-514350">
              <a:buClr>
                <a:srgbClr val="353535"/>
              </a:buClr>
              <a:buFont typeface="+mj-lt"/>
              <a:buAutoNum type="arabicPeriod"/>
            </a:pPr>
            <a:r>
              <a:rPr lang="en-US" sz="39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 </a:t>
            </a:r>
            <a:r>
              <a:rPr lang="en-US" sz="39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A/Rho kinase</a:t>
            </a:r>
            <a:r>
              <a:rPr lang="en-US" sz="39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 that regulates </a:t>
            </a:r>
            <a:r>
              <a:rPr lang="en-US" sz="3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 and proliferation, smooth muscle contraction, </a:t>
            </a:r>
            <a:r>
              <a:rPr lang="en-US" sz="3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  <a:p>
            <a:pPr marL="514350" lvl="0" indent="-514350">
              <a:buClr>
                <a:srgbClr val="353535"/>
              </a:buClr>
              <a:buFont typeface="+mj-lt"/>
              <a:buAutoNum type="arabicPeriod"/>
            </a:pPr>
            <a:r>
              <a:rPr lang="en-US" sz="39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Mitogen-activated </a:t>
            </a:r>
            <a:r>
              <a:rPr lang="en-US" sz="39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kinase </a:t>
            </a:r>
            <a:r>
              <a:rPr lang="en-US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(MAP kinase), a system that controls many cell functions, including cell division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093" y="0"/>
            <a:ext cx="2417486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68" y="288098"/>
            <a:ext cx="11486367" cy="633817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1) Adenylyl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cyclase/ cAMP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lvl="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by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and Gi.</a:t>
            </a:r>
            <a:endParaRPr lang="en-US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cAMP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is a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nucleotide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within the cell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ATP by the action of a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 bound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enzyme,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adenylyl cyclase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continuously and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inactivated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hydrolysis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by action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a family of enzymes known as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phosphodiesterases.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neurotransmitters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 on GPCRs and increase or decrease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activity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adenylyl cyclase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raising or lowering the concentration of cAMP within the cell.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regulates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and cell differentiation, ion transport, ion channels etc.</a:t>
            </a:r>
            <a:endParaRPr lang="en-US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25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874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223" y="526094"/>
            <a:ext cx="10283342" cy="6137754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marL="0" indent="0">
              <a:buNone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molecules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through which soluble physiological mediators – hormones, neurotransmitters, inflammatory mediators,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produce their effects. 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example;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acetylcholine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receptors, cytokine receptors, steroid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 etc.</a:t>
            </a:r>
          </a:p>
        </p:txBody>
      </p:sp>
    </p:spTree>
    <p:extLst>
      <p:ext uri="{BB962C8B-B14F-4D97-AF65-F5344CB8AC3E}">
        <p14:creationId xmlns:p14="http://schemas.microsoft.com/office/powerpoint/2010/main" val="22684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139" y="210751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52" y="291857"/>
            <a:ext cx="11248372" cy="6240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PLC/Inositol phosphate system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hospholipase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Cβ (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PLCβ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is a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 bound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agonists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(Gq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PLC acts on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PIP2 and splits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it into diacylglycerol (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DAG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IP3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DAG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IP3 function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 second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messengers. 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IP3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released into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cytosol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acts on a specific receptor (IP3 receptor) which is a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ligand-gated calcium channel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present on membrane of ER.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control the release of Ca2+ from intracellular stores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7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38" y="361058"/>
            <a:ext cx="4759891" cy="6365419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DAG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phosphorylated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form phosphatidic acid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</a:t>
            </a: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IP3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dephosphorylated and then recoupled with 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form</a:t>
            </a:r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PIP2 </a:t>
            </a: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again.</a:t>
            </a:r>
            <a:b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Calibri" panose="020F0502020204030204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57" y="0"/>
            <a:ext cx="7052153" cy="6858000"/>
          </a:xfrm>
        </p:spPr>
      </p:pic>
    </p:spTree>
    <p:extLst>
      <p:ext uri="{BB962C8B-B14F-4D97-AF65-F5344CB8AC3E}">
        <p14:creationId xmlns:p14="http://schemas.microsoft.com/office/powerpoint/2010/main" val="2703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7665" y="173173"/>
            <a:ext cx="8911687" cy="52295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360" y="225469"/>
            <a:ext cx="11135638" cy="6375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 Ion channels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not involve second messengers such as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or inositol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phosphates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(IP3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Direct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 protein–channel interaction, through the βγ subunits of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 and Go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proteins, appears to be a general mechanism for controlling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K+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Ca2+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channels.</a:t>
            </a:r>
            <a:endParaRPr lang="en-US" sz="3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</a:p>
          <a:p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muscle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mAChRs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enhance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K+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permeability, hyperpolarizes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cells and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activity.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14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6427" y="198226"/>
            <a:ext cx="187892" cy="64821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890" y="198226"/>
            <a:ext cx="11835843" cy="64468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Rho/Rho 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kinase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by certain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GPCRs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(and also by non-GPCR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mechanisms</a:t>
            </a: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 </a:t>
            </a: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G12/13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G protein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subunit interacts with a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guanosine nucleotide exchange factor,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which facilitates GDP–GTP exchange at another GTPase,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Rho.</a:t>
            </a:r>
            <a:endParaRPr lang="en-US" sz="3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353535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Rho–GDP</a:t>
            </a:r>
            <a:r>
              <a:rPr 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inactive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 when GDP–GTP exchange occurs, Rho is activated, and in turn activates Rho kinase.</a:t>
            </a:r>
          </a:p>
          <a:p>
            <a:pPr lvl="0">
              <a:buClr>
                <a:srgbClr val="353535"/>
              </a:buClr>
            </a:pP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 kinase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phosphorylates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many substrate proteins and controls a wide variety of cellular 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including smooth muscle contraction, proliferation, angiogenesis etc.</a:t>
            </a:r>
          </a:p>
          <a:p>
            <a:pPr lvl="0">
              <a:buClr>
                <a:srgbClr val="353535"/>
              </a:buClr>
            </a:pPr>
            <a:endParaRPr lang="en-US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73381"/>
            <a:ext cx="8911687" cy="52295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74" y="137786"/>
            <a:ext cx="10584493" cy="6551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The 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 kinase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nvolves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several signal transduction pathways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are activated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various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cytokines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 factors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ligands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activating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GPCRs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oupling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GPCRs to different families of MAP kinases can involve G protein </a:t>
            </a:r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βγ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subunits as well as </a:t>
            </a:r>
            <a:r>
              <a:rPr lang="en-US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arrestins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 involved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GPCR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desensitization.</a:t>
            </a:r>
            <a:endParaRPr lang="en-US" sz="36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processes involved in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expression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division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apoptosis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regeneration.</a:t>
            </a:r>
            <a:endParaRPr lang="en-US" sz="3600" dirty="0">
              <a:solidFill>
                <a:prstClr val="black"/>
              </a:solidFill>
            </a:endParaRP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54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Enzyme-linked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226" y="1165906"/>
            <a:ext cx="9678649" cy="5532437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group of transmembrane proteins that contain either </a:t>
            </a:r>
            <a:r>
              <a:rPr lang="en-US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 enzyme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activity on their intracellular domain or associate directly with an intracellular enzyme.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by a wide variety of 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mediators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including growth factors and cytokines, and 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such as insulin and leptin, whose effects are exerted mainly at the level of gene transcription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They play a 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role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controlling cell division, growth, differentiation, inflammation, tissue repair, apoptosis and immune responses.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73" y="177421"/>
            <a:ext cx="10713493" cy="64553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These membrane receptors are 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quite different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structure and function from ligand-gated channels and GPCRs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Most of these receptors are 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proteins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consisting of a single chain of up to 1000 residues, with a single membrane-spanning helical region, linking a large extracellular ligand-binding domain to an intracellular domain of variable size and function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Upon ligand binding a conformational change is transmitted via a transmembrane helix which activates the enzyme, initiating signaling cascades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5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157389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Enzyme linked receptor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7172" y="1168174"/>
            <a:ext cx="9495971" cy="568982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divided into four subfamilies according to their catalytic activity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Tyrosine kinase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Guanylate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cyclase Receptor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Serine/threonine kinase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Cytokine receptors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Cytosolic enzymes presenting an activity similar to that of enzyme-linked receptors are also considered to belong to this family of receptors (e.g., </a:t>
            </a: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Soluble guanylate cyclase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receptors activated by 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hlinkClick r:id="rId2" tooltip="Learn more about Nitric Oxide from ScienceDirect's AI-generated Topic Pages"/>
              </a:rPr>
              <a:t>nitric oxide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[NO]).</a:t>
            </a:r>
          </a:p>
        </p:txBody>
      </p:sp>
    </p:spTree>
    <p:extLst>
      <p:ext uri="{BB962C8B-B14F-4D97-AF65-F5344CB8AC3E}">
        <p14:creationId xmlns:p14="http://schemas.microsoft.com/office/powerpoint/2010/main" val="5450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857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1.Receptor tyrosine kinases (RTKs)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683" y="1117601"/>
            <a:ext cx="6482687" cy="5486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These macromolecules consist of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polypeptide chains with large, </a:t>
            </a:r>
            <a:r>
              <a:rPr lang="en-US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cysteine-rich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extracellular domains,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transmembrane domains,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 intracellular region containing one or two protein </a:t>
            </a:r>
            <a:r>
              <a:rPr lang="en-US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tyrosine kinase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domains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678" y="1325563"/>
            <a:ext cx="4356651" cy="527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16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67657"/>
            <a:ext cx="7318829" cy="5509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They include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Receptors for many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rowth factors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such as epidermal growth factor and nerve growth factor,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Toll-like receptors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receptor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1362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23277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2159" y="864296"/>
            <a:ext cx="9820405" cy="5624186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Drug-receptor interaction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drugs exert their effects, both beneficial and harmful,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interacting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present on the cell surface or within the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cell.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drug–receptor complex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initiates alterations in biochemical and/or molecular activity of a cell by a process called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transduction.</a:t>
            </a:r>
            <a:endParaRPr 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4628" y="580570"/>
            <a:ext cx="8499306" cy="62774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Mechanism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binding of ligand induces dimerization of the receptor and cross-phosphorylation of the kinase domains on multiple tyrosine residues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phosphorylation of tyrosine residues forms docking sites for the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SH2 domains,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contained in a large number of signaling proteins</a:t>
            </a:r>
          </a:p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Ras/Raf pathway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phosphotyrosine-presenting proteins can interact with SH2 domain-containing adaptor molecules (e.g., Grb2), which in turn attract GEFs such as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that can activate Ras</a:t>
            </a:r>
          </a:p>
        </p:txBody>
      </p:sp>
    </p:spTree>
    <p:extLst>
      <p:ext uri="{BB962C8B-B14F-4D97-AF65-F5344CB8AC3E}">
        <p14:creationId xmlns:p14="http://schemas.microsoft.com/office/powerpoint/2010/main" val="104127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0600" y="7937"/>
            <a:ext cx="10515600" cy="1325563"/>
          </a:xfrm>
        </p:spPr>
        <p:txBody>
          <a:bodyPr>
            <a:normAutofit/>
          </a:bodyPr>
          <a:lstStyle/>
          <a:p>
            <a:r>
              <a:rPr lang="en-US" sz="8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77" y="406400"/>
            <a:ext cx="6056538" cy="62846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The small GTP-binding proteins Ras belong to a large family of small monomeric GTPases.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All of the small GTPases are activated by </a:t>
            </a:r>
            <a:r>
              <a:rPr lang="en-US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inhibited by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(GEFs promote GTP binding and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RasGAPs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promote hydrolysis of GTP to GDP)</a:t>
            </a:r>
          </a:p>
          <a:p>
            <a:endParaRPr lang="en-US" dirty="0"/>
          </a:p>
        </p:txBody>
      </p:sp>
      <p:sp>
        <p:nvSpPr>
          <p:cNvPr id="4" name="AutoShape 2" descr="Figure 15-54. The regulation of Ras activity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Figure 15-54. The regulation of Ras activity.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1" y="7937"/>
            <a:ext cx="5892800" cy="668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0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Figure 20-23. Activation of Ras following binding of a hormone (e.g., EGF) to an RTK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25"/>
          <a:stretch/>
        </p:blipFill>
        <p:spPr bwMode="auto">
          <a:xfrm>
            <a:off x="0" y="-1"/>
            <a:ext cx="5370286" cy="682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igure 20-23. Activation of Ras following binding of a hormone (e.g., EGF) to an RTK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80"/>
          <a:stretch/>
        </p:blipFill>
        <p:spPr bwMode="auto">
          <a:xfrm>
            <a:off x="5500914" y="90072"/>
            <a:ext cx="6691087" cy="657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9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53144"/>
            <a:ext cx="6070600" cy="6204856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Activation of Ras in turn activates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which is the first of a sequence of 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serine/threonine kinases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each of which phosphorylates,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activates, the next in line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AP/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RK 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inase).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last of these, mitogen-activated protein (</a:t>
            </a: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kinase, phosphorylates one or more transcription factors that initiate gene expression, resulting in a variety of cellular responses, including cell division.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 rotWithShape="1">
          <a:blip r:embed="rId2"/>
          <a:srcRect l="65365" t="37235" r="15065" b="11427"/>
          <a:stretch/>
        </p:blipFill>
        <p:spPr>
          <a:xfrm>
            <a:off x="7601803" y="1"/>
            <a:ext cx="45901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5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3314" y="827314"/>
            <a:ext cx="9510486" cy="532674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This three-tiered MAP kinase cascade forms part of many intracellular signalling pathways  involved in a wide variety of disease processes, including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malignancy, inflammation, neurodegeneration, atherosclerosis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 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kinases are thought to represent an important target for future therapeutic drugs. Many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 associated with mutations in the genes coding for proteins involved in this cascade, leading to activation of the cascade in the absence of the growth factor signal.</a:t>
            </a:r>
          </a:p>
        </p:txBody>
      </p:sp>
    </p:spTree>
    <p:extLst>
      <p:ext uri="{BB962C8B-B14F-4D97-AF65-F5344CB8AC3E}">
        <p14:creationId xmlns:p14="http://schemas.microsoft.com/office/powerpoint/2010/main" val="19136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2.Cytokine receptors.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101084" cy="43513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receptors lack intrinsic enzyme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activity.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occupied, they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 various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tyrosine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kinases, such as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Jak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(the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Janus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kinase). 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Ligands for these receptors include cytokines such as  interferons and colony-stimulating factors involved in immunological responses. </a:t>
            </a: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Image result for cytokine recept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2"/>
          <a:stretch/>
        </p:blipFill>
        <p:spPr bwMode="auto">
          <a:xfrm>
            <a:off x="9691255" y="3298209"/>
            <a:ext cx="2400662" cy="355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94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5" y="190953"/>
            <a:ext cx="10515600" cy="1325563"/>
          </a:xfrm>
        </p:spPr>
        <p:txBody>
          <a:bodyPr/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Jak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-STAT Receptor Pathway.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4901" y="1516516"/>
            <a:ext cx="9984841" cy="53414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Cells express a family of receptors for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Cytokines such as γ-interferon and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Hormones such as growth hormone and prolactin,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which signal to the nucleus by a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direct manner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than the receptor tyrosine kinases.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These receptors have </a:t>
            </a:r>
            <a:r>
              <a:rPr lang="en-US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intrinsic enzymatic activity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; rather, the intracellular domain binds a separate, intracellular tyrosine kinase termed a </a:t>
            </a:r>
            <a:r>
              <a:rPr lang="en-US" sz="3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982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.</a:t>
            </a:r>
            <a:endParaRPr lang="en-US" sz="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12922"/>
            <a:ext cx="10515600" cy="54640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Dimerisation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these receptors occurs when the cytokine binds,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this attracts a cytosolic tyrosine kinase unit (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 to associate with. 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Jaks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phosphorylate other proteins termed </a:t>
            </a:r>
            <a:r>
              <a:rPr lang="en-US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(signal transducers and activators of transcription)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STATs translocate to the nucleus and regulate transcription expression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 regulate diverse biological processes controlling the synthesis and release of many inflammatory mediators, growth, development, and homeostasis. </a:t>
            </a:r>
          </a:p>
        </p:txBody>
      </p:sp>
    </p:spTree>
    <p:extLst>
      <p:ext uri="{BB962C8B-B14F-4D97-AF65-F5344CB8AC3E}">
        <p14:creationId xmlns:p14="http://schemas.microsoft.com/office/powerpoint/2010/main" val="27634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89" t="22636" r="9928" b="18511"/>
          <a:stretch/>
        </p:blipFill>
        <p:spPr>
          <a:xfrm>
            <a:off x="-56784" y="0"/>
            <a:ext cx="12248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3.Receptor serine/threonine kinases.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890" y="1294108"/>
            <a:ext cx="9829396" cy="556389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This smaller class is similar in structure to RTKs but they phosphorylate serine and/or threonine residues rather than tyrosine.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main example is the receptor for transforming growth factor </a:t>
            </a:r>
            <a:r>
              <a:rPr lang="en-US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(TGF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play a role in the regulation of cell proliferation, programmed cell death (apoptosis), cell differentiation, and embryonic development</a:t>
            </a:r>
            <a:r>
              <a:rPr lang="en-US" sz="3200" dirty="0"/>
              <a:t>.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There are two isoforms of the monomeric receptor protein,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 I and type II</a:t>
            </a:r>
          </a:p>
        </p:txBody>
      </p:sp>
    </p:spTree>
    <p:extLst>
      <p:ext uri="{BB962C8B-B14F-4D97-AF65-F5344CB8AC3E}">
        <p14:creationId xmlns:p14="http://schemas.microsoft.com/office/powerpoint/2010/main" val="29262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2592925" y="403027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592" y="403027"/>
            <a:ext cx="10283868" cy="6248294"/>
          </a:xfrm>
        </p:spPr>
        <p:txBody>
          <a:bodyPr>
            <a:normAutofit/>
          </a:bodyPr>
          <a:lstStyle/>
          <a:p>
            <a:pPr lvl="0">
              <a:buClr>
                <a:srgbClr val="353535"/>
              </a:buClr>
            </a:pP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rug–receptor complex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have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receptors, each of which is specific for a particular agonist and produces a unique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response.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Cardiac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membranes contain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receptors that bind and respond to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epinephrine or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norepinephrine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agnitude of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is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proportional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number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drug– receptor complexes. </a:t>
            </a:r>
          </a:p>
          <a:p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40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789" y="380623"/>
            <a:ext cx="9717437" cy="6299145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These proteins exist as monomers; upon binding an agonist ligand, they dimerize, leading to phosphorylation of the kinase domain of the type I monomer, which activates the receptor.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activated receptor then phosphorylates a gene regulatory protein termed a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/>
              <a:t>(named </a:t>
            </a:r>
            <a:r>
              <a:rPr lang="en-US" sz="3200" dirty="0"/>
              <a:t>after the first two identified, </a:t>
            </a:r>
            <a:r>
              <a:rPr lang="en-US" sz="3200" dirty="0" err="1"/>
              <a:t>Sma</a:t>
            </a:r>
            <a:r>
              <a:rPr lang="en-US" sz="3200" dirty="0"/>
              <a:t> in </a:t>
            </a:r>
            <a:r>
              <a:rPr lang="en-US" sz="3200" i="1" dirty="0"/>
              <a:t>C. </a:t>
            </a:r>
            <a:r>
              <a:rPr lang="en-US" sz="3200" i="1" dirty="0" err="1"/>
              <a:t>elegans</a:t>
            </a:r>
            <a:r>
              <a:rPr lang="en-US" sz="3200" dirty="0"/>
              <a:t> and Mad in </a:t>
            </a:r>
            <a:r>
              <a:rPr lang="en-US" sz="3200" i="1" dirty="0"/>
              <a:t>Drosophila</a:t>
            </a:r>
            <a:r>
              <a:rPr lang="en-US" sz="3200" dirty="0"/>
              <a:t>)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Once phosphorylated by the activated receptor on a serine residue,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dissociates from the receptor, migrates to the nucleus, associates with transcription factors, and regulates genes leading to morphogenesis and transformation.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76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77" y="-188686"/>
            <a:ext cx="11820880" cy="690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29" y="0"/>
            <a:ext cx="11567885" cy="673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73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341" y="0"/>
            <a:ext cx="10306373" cy="1153709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4.Guanylate cyclase–linked receptors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1858"/>
            <a:ext cx="10909514" cy="516093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unique because they synthesize their own second messengers upon agonist binding.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natriuretic peptide receptors, including atrial natriuretic peptide (ANP), brain natriuretic peptide (BNP), and C-type natriuretic peptide (CNP) receptors, belong to this family.</a:t>
            </a:r>
          </a:p>
          <a:p>
            <a:pPr marL="0" indent="0">
              <a:buNone/>
            </a:pPr>
            <a:r>
              <a:rPr lang="en-US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Structure: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extracellular NH2-terminal constitutes the binding domain. There is a short transmembrane segment whose role is to anchor the receptor protein to the membrane.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intracellular domain is made of two different entities:</a:t>
            </a:r>
          </a:p>
          <a:p>
            <a:pPr marL="514350" indent="-514350">
              <a:buAutoNum type="arabicParenBoth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protein kinase homology domain whose function is to control and relay receptor activation to the catalytic domain</a:t>
            </a:r>
          </a:p>
          <a:p>
            <a:pPr marL="514350" indent="-514350">
              <a:buAutoNum type="arabicParenBoth" startAt="2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guanylate cyclase catalytic domain, also known as particulate guanylate cyclase, involved in the synthesis of cyclic guanosine monophosphate (cGMP) from GTP.</a:t>
            </a:r>
          </a:p>
        </p:txBody>
      </p:sp>
    </p:spTree>
    <p:extLst>
      <p:ext uri="{BB962C8B-B14F-4D97-AF65-F5344CB8AC3E}">
        <p14:creationId xmlns:p14="http://schemas.microsoft.com/office/powerpoint/2010/main" val="342602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28" y="635431"/>
            <a:ext cx="8898341" cy="598234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is activated by intermediate substances derived from the biosynthesis of 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eicosanoids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(prostaglandins and leukotrienes) and by 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and NO donors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such as sodium nitroprusside and nitroglycerin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binding of the signal molecule activates the cyclase domain to produce 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cyclic GMP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which in turn binds to and activates a 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cyclic GMP-dependent protein kinase (PKG),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 which phosphorylates specific proteins on serine or threonine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play a central role in the regulation of diverse pathophysiologic processes, including vascular smooth muscle motility, intestinal fluid and electrolyte homeostasis</a:t>
            </a:r>
          </a:p>
        </p:txBody>
      </p:sp>
    </p:spTree>
    <p:extLst>
      <p:ext uri="{BB962C8B-B14F-4D97-AF65-F5344CB8AC3E}">
        <p14:creationId xmlns:p14="http://schemas.microsoft.com/office/powerpoint/2010/main" val="56247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067" y="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Receptors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868"/>
            <a:ext cx="10537556" cy="53004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Nuclear receptors belong to a family of functionally and structurally related proteins. They regulate gene expression and are not associated with a membrane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The nuclear receptor proteins are transcription factors, able to regulate the expression of genes controlling numerous physiological processes, such as reproduction, development, and metabolism.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Members of the family include receptors for circulating steroid hormones such as androgens, estrogens, glucocorticoids, thyroid hormone, and vitamin D.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members of the family are receptors for a diverse group of fatty acids, bile acids, lipids, and lipid metabolites </a:t>
            </a:r>
          </a:p>
        </p:txBody>
      </p:sp>
    </p:spTree>
    <p:extLst>
      <p:ext uri="{BB962C8B-B14F-4D97-AF65-F5344CB8AC3E}">
        <p14:creationId xmlns:p14="http://schemas.microsoft.com/office/powerpoint/2010/main" val="146683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6038" y="0"/>
            <a:ext cx="10515600" cy="1325563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606" y="1207017"/>
            <a:ext cx="8379725" cy="5664631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Nuclear hormone receptors contain four major domains in a single polypeptide chain.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N-terminal regulatory domain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Contains the activation function 1 (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AF-1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whose action is independent of the presence of ligand that binds to other cell-specific transcription factors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DNA-binding domain (DBD):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Highly conserved domain containing two zinc fingers that binds to specific sequences of DNA called hormone response elements (HRE). Located 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regulated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by this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family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</p:txBody>
      </p:sp>
    </p:spTree>
    <p:extLst>
      <p:ext uri="{BB962C8B-B14F-4D97-AF65-F5344CB8AC3E}">
        <p14:creationId xmlns:p14="http://schemas.microsoft.com/office/powerpoint/2010/main" val="309600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,</a:t>
            </a:r>
            <a:endParaRPr lang="en-US" sz="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7288" y="1177871"/>
            <a:ext cx="9416512" cy="4999092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Hinge region: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Thought to be a flexible domain that connects the DBD with the LBD. Influences intracellular trafficking and subcellular distribution with a target peptide sequence.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Ligand binding domain (LBD):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Moderately conserved in sequence and highly conserved in structure between the various nuclear receptors. The LBD also contains the activation function 2 (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AF-2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whose action is dependent on the presence of bound ligand, controlled by the conformation of helix 12 (H12)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C-terminal domain: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Highly variable in sequence between various nuclear receptors.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3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upload.wikimedia.org/wikipedia/commons/thumb/3/3e/Nuclear_Receptor_Structure.png/800px-Nuclear_Receptor_Stru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2" y="0"/>
            <a:ext cx="12088968" cy="685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7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630" y="-146319"/>
            <a:ext cx="10515600" cy="1325563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of gene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3630" y="1179244"/>
            <a:ext cx="10212092" cy="554702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Nuclear receptors bound to hormone response elements </a:t>
            </a:r>
            <a:r>
              <a:rPr lang="en-US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HREs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which are short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(four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five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pairs) sequences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DNA and recruit a significant number of other proteins (transcription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coregulators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 that facilitate or inhibit the transcription of the associated target gene into mRNA. 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The function of these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coregulators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 varied and include </a:t>
            </a:r>
          </a:p>
          <a:p>
            <a:r>
              <a:rPr lang="en-US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chromatin remodeling (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making the target gene either more or less accessible to transcription)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or a bridging function to </a:t>
            </a:r>
            <a:r>
              <a:rPr lang="en-US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stabilize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the binding of other coregulatory proteins.</a:t>
            </a:r>
          </a:p>
        </p:txBody>
      </p:sp>
    </p:spTree>
    <p:extLst>
      <p:ext uri="{BB962C8B-B14F-4D97-AF65-F5344CB8AC3E}">
        <p14:creationId xmlns:p14="http://schemas.microsoft.com/office/powerpoint/2010/main" val="19039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717" y="235803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137" y="557409"/>
            <a:ext cx="10521863" cy="6300591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exist in at least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states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(R) and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active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(R*), that are in reversible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equilibrium,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usually favoring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R* state.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agonists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causes the equilibrium to shift from R to R* to produce a biologic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effect.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Antagonists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occupy the receptor but do not increase the fraction of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R*.</a:t>
            </a:r>
          </a:p>
        </p:txBody>
      </p:sp>
    </p:spTree>
    <p:extLst>
      <p:ext uri="{BB962C8B-B14F-4D97-AF65-F5344CB8AC3E}">
        <p14:creationId xmlns:p14="http://schemas.microsoft.com/office/powerpoint/2010/main" val="259015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2198" y="365125"/>
            <a:ext cx="9811602" cy="62061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Coactivators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Binding of agonist ligands to nuclear receptors induces a conformation of the receptor that preferentially binds coactivator proteins.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proteins often have an intrinsic 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 acetyltransferase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 (HAT) activity, which weakens the association of histones to DNA, and therefore promotes gene transcription.</a:t>
            </a:r>
          </a:p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Corepressors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Binding of antagonist ligands to nuclear receptors in contrast induces a conformation of the receptor that preferentially binds corepressor proteins.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proteins, in turn, recruit </a:t>
            </a:r>
            <a:r>
              <a:rPr 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 deacetylases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 (HDACs), which strengthens the association of histones to DNA, and therefore represses gene transcription.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5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upload.wikimedia.org/wikipedia/commons/thumb/d/d4/NR_mechanism.png/800px-NR_mechanis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35"/>
          <a:stretch/>
        </p:blipFill>
        <p:spPr bwMode="auto">
          <a:xfrm>
            <a:off x="0" y="0"/>
            <a:ext cx="12192000" cy="67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71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724" y="228649"/>
            <a:ext cx="8565109" cy="104059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Classification of NRs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70" y="1433016"/>
            <a:ext cx="10645254" cy="52134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Mechanistically then, the NR superfamily consists of two main classes (I and II), and two other minor groups of receptors (III, IV). </a:t>
            </a:r>
          </a:p>
          <a:p>
            <a:pPr marL="0" indent="0">
              <a:buNone/>
            </a:pPr>
            <a:r>
              <a:rPr lang="en-US" sz="4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 NRs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Class I consists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largely of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endocrine steroid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receptors,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glucocorticoid 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mineralocorticoid receptors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MR),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oestrogen, progesterone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androgen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(ER, PR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AR, respectively). 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hormones (e.g. glucocorticoids) recognized by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receptors generally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fashion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control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the absence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ligand, these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predominantly located 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cytoplasm, complexed with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shock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proteins and possibly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reversibly attached to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cytoskeleton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structures. </a:t>
            </a:r>
          </a:p>
        </p:txBody>
      </p:sp>
    </p:spTree>
    <p:extLst>
      <p:ext uri="{BB962C8B-B14F-4D97-AF65-F5344CB8AC3E}">
        <p14:creationId xmlns:p14="http://schemas.microsoft.com/office/powerpoint/2010/main" val="59945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7922"/>
            <a:ext cx="9343030" cy="5663821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Following diffusion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cell from the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blood, ligands bind their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NR partner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affinity. 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liganded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generally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homodimers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translocate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nucleus, where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transactivate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transrepress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‘positive’ or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‘negative’ HREs. 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Once bound, the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recruits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complexes that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promote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genes. </a:t>
            </a:r>
          </a:p>
        </p:txBody>
      </p:sp>
    </p:spTree>
    <p:extLst>
      <p:ext uri="{BB962C8B-B14F-4D97-AF65-F5344CB8AC3E}">
        <p14:creationId xmlns:p14="http://schemas.microsoft.com/office/powerpoint/2010/main" val="8871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794" y="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 NRs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2448" y="1160060"/>
            <a:ext cx="9511352" cy="556828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 ligands are generally lipids already present to some extent within the cell.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This group includes the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peroxisome proliferator-activated receptor (PPAR) that recognizes fatty acids that recognizes and acts as a cholesterol sensor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farnesoid (bile acid) receptor (FXR)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xenobiotic receptor (SXR) that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recognises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 great many foreign substances, including therapeutic drugs 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constitutive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androstane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receptor (CAR), which not only recognizes the steroid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androstane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but also some drugs such as phenobarbital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they sense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foreign molecules (xenobiotics), they induce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drug-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metabolising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enzymes such 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CYP3A 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prostaglandins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nonsteroidal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drugs, as well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antidiabetic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thiazolidinediones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2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7922"/>
            <a:ext cx="10515600" cy="53990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NRs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almost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operate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 heterodimers together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retinoid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receptor (RXR).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Two types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heterodimer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then be formed: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non-permissive heterodimer, which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by the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RXR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ligand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itself, and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permissive heterodimer, which can be activated either by retinoic acid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itself or by its partner’s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ligand. 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Class II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generally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co-repressor proteins.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dissociate when the ligand binds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allows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recruitment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co-activator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transcription. 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They tend to mediate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effects (e.g. occupation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receptor amplifies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rather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event).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370325" cy="435133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Rang &amp; Dale's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Pharmacology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Goodman and Gilman’s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13E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Molecular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Biology of the Cell. 4th edition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https://www.ncbi.nlm.nih.gov/books/NBK21720/figure/A5809/?report=objectonly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https://jcs.biologists.org/content/117/8/1281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https://www.sciencedirect.com/science/article/pii/B9780702068966000090</a:t>
            </a:r>
            <a:endParaRPr lang="en-US" u="sng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4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48330"/>
            <a:ext cx="8911687" cy="77348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493" y="425885"/>
            <a:ext cx="10060406" cy="6237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Binding of drug to receptors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 obeys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of Mass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equilibrium, receptor occupancy is related to drug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concentration.</a:t>
            </a:r>
          </a:p>
          <a:p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igher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affinity of the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drug, 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required concentration</a:t>
            </a:r>
            <a:r>
              <a:rPr lang="en-US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to produce the effect.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more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drugs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for same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receptors; each has the effect of reducing the apparent affinity for the other.</a:t>
            </a:r>
          </a:p>
        </p:txBody>
      </p:sp>
    </p:spTree>
    <p:extLst>
      <p:ext uri="{BB962C8B-B14F-4D97-AF65-F5344CB8AC3E}">
        <p14:creationId xmlns:p14="http://schemas.microsoft.com/office/powerpoint/2010/main" val="31709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0"/>
            <a:ext cx="8911687" cy="45719"/>
          </a:xfrm>
        </p:spPr>
        <p:txBody>
          <a:bodyPr>
            <a:normAutofit fontScale="90000"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3436" y="450937"/>
            <a:ext cx="10183661" cy="612522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Signal transduction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Drugs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act as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receptors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act as signal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transduce their recognition of a bound agonist by initiating a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series of reactions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result in specific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intracellular response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messenger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” or effector molecules are part of the cascade of events that </a:t>
            </a:r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translates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agonist binding into a cellular response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368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7966" y="110542"/>
            <a:ext cx="5298511" cy="929118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transduction</a:t>
            </a:r>
            <a:endParaRPr lang="en-US" sz="40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88" y="1164921"/>
            <a:ext cx="8208723" cy="5586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104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2971</Words>
  <Application>Microsoft Office PowerPoint</Application>
  <PresentationFormat>Widescreen</PresentationFormat>
  <Paragraphs>311</Paragraphs>
  <Slides>66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1" baseType="lpstr">
      <vt:lpstr>Arial</vt:lpstr>
      <vt:lpstr>Calibri</vt:lpstr>
      <vt:lpstr>Calibri Light</vt:lpstr>
      <vt:lpstr>Wingdings</vt:lpstr>
      <vt:lpstr>Office Theme</vt:lpstr>
      <vt:lpstr>PowerPoint Presentation</vt:lpstr>
      <vt:lpstr>Drug receptor interaction and Types of receptors</vt:lpstr>
      <vt:lpstr>.</vt:lpstr>
      <vt:lpstr>.</vt:lpstr>
      <vt:lpstr>.</vt:lpstr>
      <vt:lpstr>.</vt:lpstr>
      <vt:lpstr>.</vt:lpstr>
      <vt:lpstr>.</vt:lpstr>
      <vt:lpstr>Signal transduction</vt:lpstr>
      <vt:lpstr>.</vt:lpstr>
      <vt:lpstr>.</vt:lpstr>
      <vt:lpstr>.</vt:lpstr>
      <vt:lpstr>.</vt:lpstr>
      <vt:lpstr>.</vt:lpstr>
      <vt:lpstr>PowerPoint Presentation</vt:lpstr>
      <vt:lpstr>.</vt:lpstr>
      <vt:lpstr>PowerPoint Presentation</vt:lpstr>
      <vt:lpstr>.</vt:lpstr>
      <vt:lpstr>.</vt:lpstr>
      <vt:lpstr>.</vt:lpstr>
      <vt:lpstr>.</vt:lpstr>
      <vt:lpstr>.</vt:lpstr>
      <vt:lpstr>.</vt:lpstr>
      <vt:lpstr>PowerPoint Presentation</vt:lpstr>
      <vt:lpstr>.</vt:lpstr>
      <vt:lpstr>.</vt:lpstr>
      <vt:lpstr>.</vt:lpstr>
      <vt:lpstr>.</vt:lpstr>
      <vt:lpstr>.</vt:lpstr>
      <vt:lpstr>.</vt:lpstr>
      <vt:lpstr>DAG is phosphorylated to form phosphatidic acid (PA)    IP3 is dephosphorylated and then recoupled with PA to form PIP2 once again.  </vt:lpstr>
      <vt:lpstr>.</vt:lpstr>
      <vt:lpstr>.</vt:lpstr>
      <vt:lpstr>.</vt:lpstr>
      <vt:lpstr>Enzyme-linked receptor</vt:lpstr>
      <vt:lpstr>.</vt:lpstr>
      <vt:lpstr>Types of Enzyme linked receptor</vt:lpstr>
      <vt:lpstr>1.Receptor tyrosine kinases (RTKs)</vt:lpstr>
      <vt:lpstr>.</vt:lpstr>
      <vt:lpstr>.</vt:lpstr>
      <vt:lpstr>.</vt:lpstr>
      <vt:lpstr>PowerPoint Presentation</vt:lpstr>
      <vt:lpstr>.</vt:lpstr>
      <vt:lpstr>.</vt:lpstr>
      <vt:lpstr>2.Cytokine receptors.</vt:lpstr>
      <vt:lpstr>Jak-STAT Receptor Pathway. </vt:lpstr>
      <vt:lpstr>.</vt:lpstr>
      <vt:lpstr>PowerPoint Presentation</vt:lpstr>
      <vt:lpstr>3.Receptor serine/threonine kinases. </vt:lpstr>
      <vt:lpstr>.</vt:lpstr>
      <vt:lpstr>PowerPoint Presentation</vt:lpstr>
      <vt:lpstr>PowerPoint Presentation</vt:lpstr>
      <vt:lpstr>4.Guanylate cyclase–linked receptors </vt:lpstr>
      <vt:lpstr>.</vt:lpstr>
      <vt:lpstr>Nuclear Receptors </vt:lpstr>
      <vt:lpstr>Structure</vt:lpstr>
      <vt:lpstr>,</vt:lpstr>
      <vt:lpstr>PowerPoint Presentation</vt:lpstr>
      <vt:lpstr>Control of gene transcription</vt:lpstr>
      <vt:lpstr>.</vt:lpstr>
      <vt:lpstr>PowerPoint Presentation</vt:lpstr>
      <vt:lpstr>Classification of NRs</vt:lpstr>
      <vt:lpstr>.</vt:lpstr>
      <vt:lpstr>Class II NRs</vt:lpstr>
      <vt:lpstr>.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Arslan</dc:creator>
  <cp:lastModifiedBy>Arslan</cp:lastModifiedBy>
  <cp:revision>112</cp:revision>
  <dcterms:created xsi:type="dcterms:W3CDTF">2001-12-31T19:40:53Z</dcterms:created>
  <dcterms:modified xsi:type="dcterms:W3CDTF">2001-12-31T19:55:19Z</dcterms:modified>
</cp:coreProperties>
</file>